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Ultra-Bold" charset="1" panose="000009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36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jpe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jpe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9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0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6656" y="8771739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00329"/>
            <a:ext cx="525524" cy="525524"/>
          </a:xfrm>
          <a:custGeom>
            <a:avLst/>
            <a:gdLst/>
            <a:ahLst/>
            <a:cxnLst/>
            <a:rect r="r" b="b" t="t" l="l"/>
            <a:pathLst>
              <a:path h="525524" w="525524">
                <a:moveTo>
                  <a:pt x="0" y="0"/>
                </a:moveTo>
                <a:lnTo>
                  <a:pt x="525524" y="0"/>
                </a:lnTo>
                <a:lnTo>
                  <a:pt x="525524" y="525524"/>
                </a:lnTo>
                <a:lnTo>
                  <a:pt x="0" y="525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9280" y="4387633"/>
            <a:ext cx="9821313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 WORLD AWAY: HUNTING FOR EXOPLANETS WITH AI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69939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FLDSMDFR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9425" y="822086"/>
            <a:ext cx="5754020" cy="80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LEARNERS TO DEVELOPERS: SOFTWARE, MECHATRONICS, DATA, FINDINGS &amp; RESEARCH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3324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0932" y="4937772"/>
            <a:ext cx="3825216" cy="3203462"/>
            <a:chOff x="0" y="0"/>
            <a:chExt cx="97055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46550" y="0"/>
                  </a:moveTo>
                  <a:lnTo>
                    <a:pt x="924005" y="0"/>
                  </a:lnTo>
                  <a:cubicBezTo>
                    <a:pt x="936351" y="0"/>
                    <a:pt x="948191" y="4904"/>
                    <a:pt x="956921" y="13634"/>
                  </a:cubicBezTo>
                  <a:cubicBezTo>
                    <a:pt x="965651" y="22364"/>
                    <a:pt x="970555" y="34204"/>
                    <a:pt x="970555" y="46550"/>
                  </a:cubicBezTo>
                  <a:lnTo>
                    <a:pt x="970555" y="766250"/>
                  </a:lnTo>
                  <a:cubicBezTo>
                    <a:pt x="970555" y="778596"/>
                    <a:pt x="965651" y="790436"/>
                    <a:pt x="956921" y="799166"/>
                  </a:cubicBezTo>
                  <a:cubicBezTo>
                    <a:pt x="948191" y="807896"/>
                    <a:pt x="936351" y="812800"/>
                    <a:pt x="924005" y="812800"/>
                  </a:cubicBezTo>
                  <a:lnTo>
                    <a:pt x="46550" y="812800"/>
                  </a:lnTo>
                  <a:cubicBezTo>
                    <a:pt x="34204" y="812800"/>
                    <a:pt x="22364" y="807896"/>
                    <a:pt x="13634" y="799166"/>
                  </a:cubicBezTo>
                  <a:cubicBezTo>
                    <a:pt x="4904" y="790436"/>
                    <a:pt x="0" y="778596"/>
                    <a:pt x="0" y="766250"/>
                  </a:cubicBezTo>
                  <a:lnTo>
                    <a:pt x="0" y="46550"/>
                  </a:lnTo>
                  <a:cubicBezTo>
                    <a:pt x="0" y="34204"/>
                    <a:pt x="4904" y="22364"/>
                    <a:pt x="13634" y="13634"/>
                  </a:cubicBezTo>
                  <a:cubicBezTo>
                    <a:pt x="22364" y="4904"/>
                    <a:pt x="34204" y="0"/>
                    <a:pt x="465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9233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246688" y="4937772"/>
            <a:ext cx="3825216" cy="3203462"/>
            <a:chOff x="0" y="0"/>
            <a:chExt cx="97055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46550" y="0"/>
                  </a:moveTo>
                  <a:lnTo>
                    <a:pt x="924005" y="0"/>
                  </a:lnTo>
                  <a:cubicBezTo>
                    <a:pt x="936351" y="0"/>
                    <a:pt x="948191" y="4904"/>
                    <a:pt x="956921" y="13634"/>
                  </a:cubicBezTo>
                  <a:cubicBezTo>
                    <a:pt x="965651" y="22364"/>
                    <a:pt x="970555" y="34204"/>
                    <a:pt x="970555" y="46550"/>
                  </a:cubicBezTo>
                  <a:lnTo>
                    <a:pt x="970555" y="766250"/>
                  </a:lnTo>
                  <a:cubicBezTo>
                    <a:pt x="970555" y="778596"/>
                    <a:pt x="965651" y="790436"/>
                    <a:pt x="956921" y="799166"/>
                  </a:cubicBezTo>
                  <a:cubicBezTo>
                    <a:pt x="948191" y="807896"/>
                    <a:pt x="936351" y="812800"/>
                    <a:pt x="924005" y="812800"/>
                  </a:cubicBezTo>
                  <a:lnTo>
                    <a:pt x="46550" y="812800"/>
                  </a:lnTo>
                  <a:cubicBezTo>
                    <a:pt x="34204" y="812800"/>
                    <a:pt x="22364" y="807896"/>
                    <a:pt x="13634" y="799166"/>
                  </a:cubicBezTo>
                  <a:cubicBezTo>
                    <a:pt x="4904" y="790436"/>
                    <a:pt x="0" y="778596"/>
                    <a:pt x="0" y="766250"/>
                  </a:cubicBezTo>
                  <a:lnTo>
                    <a:pt x="0" y="46550"/>
                  </a:lnTo>
                  <a:cubicBezTo>
                    <a:pt x="0" y="34204"/>
                    <a:pt x="4904" y="22364"/>
                    <a:pt x="13634" y="13634"/>
                  </a:cubicBezTo>
                  <a:cubicBezTo>
                    <a:pt x="22364" y="4904"/>
                    <a:pt x="34204" y="0"/>
                    <a:pt x="465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8955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554160" y="4937772"/>
            <a:ext cx="3825216" cy="3203462"/>
            <a:chOff x="0" y="0"/>
            <a:chExt cx="97055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46550" y="0"/>
                  </a:moveTo>
                  <a:lnTo>
                    <a:pt x="924005" y="0"/>
                  </a:lnTo>
                  <a:cubicBezTo>
                    <a:pt x="936351" y="0"/>
                    <a:pt x="948191" y="4904"/>
                    <a:pt x="956921" y="13634"/>
                  </a:cubicBezTo>
                  <a:cubicBezTo>
                    <a:pt x="965651" y="22364"/>
                    <a:pt x="970555" y="34204"/>
                    <a:pt x="970555" y="46550"/>
                  </a:cubicBezTo>
                  <a:lnTo>
                    <a:pt x="970555" y="766250"/>
                  </a:lnTo>
                  <a:cubicBezTo>
                    <a:pt x="970555" y="778596"/>
                    <a:pt x="965651" y="790436"/>
                    <a:pt x="956921" y="799166"/>
                  </a:cubicBezTo>
                  <a:cubicBezTo>
                    <a:pt x="948191" y="807896"/>
                    <a:pt x="936351" y="812800"/>
                    <a:pt x="924005" y="812800"/>
                  </a:cubicBezTo>
                  <a:lnTo>
                    <a:pt x="46550" y="812800"/>
                  </a:lnTo>
                  <a:cubicBezTo>
                    <a:pt x="34204" y="812800"/>
                    <a:pt x="22364" y="807896"/>
                    <a:pt x="13634" y="799166"/>
                  </a:cubicBezTo>
                  <a:cubicBezTo>
                    <a:pt x="4904" y="790436"/>
                    <a:pt x="0" y="778596"/>
                    <a:pt x="0" y="766250"/>
                  </a:cubicBezTo>
                  <a:lnTo>
                    <a:pt x="0" y="46550"/>
                  </a:lnTo>
                  <a:cubicBezTo>
                    <a:pt x="0" y="34204"/>
                    <a:pt x="4904" y="22364"/>
                    <a:pt x="13634" y="13634"/>
                  </a:cubicBezTo>
                  <a:cubicBezTo>
                    <a:pt x="22364" y="4904"/>
                    <a:pt x="34204" y="0"/>
                    <a:pt x="465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-10877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3778923" y="4937772"/>
            <a:ext cx="3825216" cy="3203462"/>
            <a:chOff x="0" y="0"/>
            <a:chExt cx="97055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46550" y="0"/>
                  </a:moveTo>
                  <a:lnTo>
                    <a:pt x="924005" y="0"/>
                  </a:lnTo>
                  <a:cubicBezTo>
                    <a:pt x="936351" y="0"/>
                    <a:pt x="948191" y="4904"/>
                    <a:pt x="956921" y="13634"/>
                  </a:cubicBezTo>
                  <a:cubicBezTo>
                    <a:pt x="965651" y="22364"/>
                    <a:pt x="970555" y="34204"/>
                    <a:pt x="970555" y="46550"/>
                  </a:cubicBezTo>
                  <a:lnTo>
                    <a:pt x="970555" y="766250"/>
                  </a:lnTo>
                  <a:cubicBezTo>
                    <a:pt x="970555" y="778596"/>
                    <a:pt x="965651" y="790436"/>
                    <a:pt x="956921" y="799166"/>
                  </a:cubicBezTo>
                  <a:cubicBezTo>
                    <a:pt x="948191" y="807896"/>
                    <a:pt x="936351" y="812800"/>
                    <a:pt x="924005" y="812800"/>
                  </a:cubicBezTo>
                  <a:lnTo>
                    <a:pt x="46550" y="812800"/>
                  </a:lnTo>
                  <a:cubicBezTo>
                    <a:pt x="34204" y="812800"/>
                    <a:pt x="22364" y="807896"/>
                    <a:pt x="13634" y="799166"/>
                  </a:cubicBezTo>
                  <a:cubicBezTo>
                    <a:pt x="4904" y="790436"/>
                    <a:pt x="0" y="778596"/>
                    <a:pt x="0" y="766250"/>
                  </a:cubicBezTo>
                  <a:lnTo>
                    <a:pt x="0" y="46550"/>
                  </a:lnTo>
                  <a:cubicBezTo>
                    <a:pt x="0" y="34204"/>
                    <a:pt x="4904" y="22364"/>
                    <a:pt x="13634" y="13634"/>
                  </a:cubicBezTo>
                  <a:cubicBezTo>
                    <a:pt x="22364" y="4904"/>
                    <a:pt x="34204" y="0"/>
                    <a:pt x="4655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-9233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919816" y="1118845"/>
            <a:ext cx="1867448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99053" y="1847883"/>
            <a:ext cx="5689894" cy="99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63416" y="8579384"/>
            <a:ext cx="11382594" cy="107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3"/>
              </a:lnSpc>
              <a:spcBef>
                <a:spcPct val="0"/>
              </a:spcBef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Entrenar modelo de multiclasificación grande provocaba el mismo ruido tanto en modelos clásicos (como regresión logística o KNN) como en redes neuronales, puesto a sus similitudes, además de que en refuted que sólo tiene 2 datos después de eliminar nulos, así que lo ideal fue mantener 3 clasificaciones clave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78660" y="3053498"/>
            <a:ext cx="10867350" cy="166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</a:pPr>
            <a:r>
              <a:rPr lang="en-US" sz="1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Combinar las tres misiones, que permitirá:</a:t>
            </a:r>
          </a:p>
          <a:p>
            <a:pPr algn="ctr">
              <a:lnSpc>
                <a:spcPts val="1891"/>
              </a:lnSpc>
            </a:pPr>
          </a:p>
          <a:p>
            <a:pPr algn="ctr">
              <a:lnSpc>
                <a:spcPts val="1891"/>
              </a:lnSpc>
            </a:pPr>
            <a:r>
              <a:rPr lang="en-US" sz="1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Entrenar un modelo general que aprenda patrones comunes entre misiones.</a:t>
            </a:r>
          </a:p>
          <a:p>
            <a:pPr algn="ctr">
              <a:lnSpc>
                <a:spcPts val="1891"/>
              </a:lnSpc>
            </a:pPr>
          </a:p>
          <a:p>
            <a:pPr algn="ctr">
              <a:lnSpc>
                <a:spcPts val="1891"/>
              </a:lnSpc>
            </a:pPr>
            <a:r>
              <a:rPr lang="en-US" sz="1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 si ciertas misiones introducen sesgos.</a:t>
            </a:r>
          </a:p>
          <a:p>
            <a:pPr algn="ctr">
              <a:lnSpc>
                <a:spcPts val="1891"/>
              </a:lnSpc>
            </a:pPr>
          </a:p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6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Filtrar o hacer cross-validation por misión si lo deseas más adelante.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3324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202" y="3372536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1413" y="1118845"/>
            <a:ext cx="1867448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99053" y="1847883"/>
            <a:ext cx="5689894" cy="99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7912" y="4616702"/>
            <a:ext cx="7320993" cy="350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Refraccionando el código, pl_orbper y pl_rade son las que menor correlación relevante tienen en comparación a las demás, así que consideramos descartarlas</a:t>
            </a:r>
          </a:p>
          <a:p>
            <a:pPr algn="ctr">
              <a:lnSpc>
                <a:spcPts val="3479"/>
              </a:lnSpc>
            </a:pPr>
          </a:p>
          <a:p>
            <a:pPr algn="ctr">
              <a:lnSpc>
                <a:spcPts val="3479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pl_orbper    1.106987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pl_rade      1.185559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40795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398" y="3849510"/>
            <a:ext cx="7071995" cy="5489548"/>
          </a:xfrm>
          <a:custGeom>
            <a:avLst/>
            <a:gdLst/>
            <a:ahLst/>
            <a:cxnLst/>
            <a:rect r="r" b="b" t="t" l="l"/>
            <a:pathLst>
              <a:path h="5489548" w="7071995">
                <a:moveTo>
                  <a:pt x="0" y="0"/>
                </a:moveTo>
                <a:lnTo>
                  <a:pt x="7071995" y="0"/>
                </a:lnTo>
                <a:lnTo>
                  <a:pt x="7071995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7305" y="3849510"/>
            <a:ext cx="7071995" cy="5489548"/>
          </a:xfrm>
          <a:custGeom>
            <a:avLst/>
            <a:gdLst/>
            <a:ahLst/>
            <a:cxnLst/>
            <a:rect r="r" b="b" t="t" l="l"/>
            <a:pathLst>
              <a:path h="5489548" w="7071995">
                <a:moveTo>
                  <a:pt x="0" y="0"/>
                </a:moveTo>
                <a:lnTo>
                  <a:pt x="7071995" y="0"/>
                </a:lnTo>
                <a:lnTo>
                  <a:pt x="7071995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1413" y="1118845"/>
            <a:ext cx="1867448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1413" y="1946658"/>
            <a:ext cx="14576297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Comparando las metricas de los modelos despues de eliminar las columnas, si notamos diferencias en los resultados pero empeoraba el performance del sistema, por lo que decidimos conservarlas.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05137" y="9560272"/>
            <a:ext cx="3669700" cy="48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  <a:spcBef>
                <a:spcPct val="0"/>
              </a:spcBef>
            </a:pPr>
            <a:r>
              <a:rPr lang="en-US" sz="33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(Con columnas)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0260" y="9560272"/>
            <a:ext cx="3207757" cy="48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  <a:spcBef>
                <a:spcPct val="0"/>
              </a:spcBef>
            </a:pPr>
            <a:r>
              <a:rPr lang="en-US" sz="33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(Sin columnas)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3324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20986" y="3733147"/>
            <a:ext cx="8612262" cy="5123499"/>
          </a:xfrm>
          <a:custGeom>
            <a:avLst/>
            <a:gdLst/>
            <a:ahLst/>
            <a:cxnLst/>
            <a:rect r="r" b="b" t="t" l="l"/>
            <a:pathLst>
              <a:path h="5123499" w="8612262">
                <a:moveTo>
                  <a:pt x="0" y="0"/>
                </a:moveTo>
                <a:lnTo>
                  <a:pt x="8612262" y="0"/>
                </a:lnTo>
                <a:lnTo>
                  <a:pt x="8612262" y="5123499"/>
                </a:lnTo>
                <a:lnTo>
                  <a:pt x="0" y="5123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4479" y="2247712"/>
            <a:ext cx="7710800" cy="89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1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1259" y="2247712"/>
            <a:ext cx="8612262" cy="89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b="true" sz="61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BOSQUE ALEATORIO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5888" y="3896501"/>
            <a:ext cx="4310142" cy="481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eligió el modelo de Bosque Aleatorio no solo por su exactitud general, sino por su alta precisión al identificar la clase FALSE, lo que ayuda a evitar falsos descartes de casos potencialmente válidos.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1413" y="1118845"/>
            <a:ext cx="1867448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C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315075" y="3886200"/>
          <a:ext cx="5657850" cy="2514600"/>
        </p:xfrm>
        <a:graphic>
          <a:graphicData uri="http://schemas.openxmlformats.org/presentationml/2006/ole">
            <p:oleObj imgW="6781800" imgH="3644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1995493" y="1614050"/>
          <a:ext cx="5657850" cy="2514600"/>
        </p:xfrm>
        <a:graphic>
          <a:graphicData uri="http://schemas.openxmlformats.org/presentationml/2006/ole">
            <p:oleObj imgW="6781800" imgH="3644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3324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2778" y="6264717"/>
            <a:ext cx="11709938" cy="117099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963830" y="1998914"/>
            <a:ext cx="7240653" cy="3801343"/>
          </a:xfrm>
          <a:custGeom>
            <a:avLst/>
            <a:gdLst/>
            <a:ahLst/>
            <a:cxnLst/>
            <a:rect r="r" b="b" t="t" l="l"/>
            <a:pathLst>
              <a:path h="3801343" w="7240653">
                <a:moveTo>
                  <a:pt x="0" y="0"/>
                </a:moveTo>
                <a:lnTo>
                  <a:pt x="7240654" y="0"/>
                </a:lnTo>
                <a:lnTo>
                  <a:pt x="7240654" y="3801343"/>
                </a:lnTo>
                <a:lnTo>
                  <a:pt x="0" y="3801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923" y="6262275"/>
            <a:ext cx="7301047" cy="3778292"/>
          </a:xfrm>
          <a:custGeom>
            <a:avLst/>
            <a:gdLst/>
            <a:ahLst/>
            <a:cxnLst/>
            <a:rect r="r" b="b" t="t" l="l"/>
            <a:pathLst>
              <a:path h="3778292" w="7301047">
                <a:moveTo>
                  <a:pt x="0" y="0"/>
                </a:moveTo>
                <a:lnTo>
                  <a:pt x="7301047" y="0"/>
                </a:lnTo>
                <a:lnTo>
                  <a:pt x="7301047" y="3778292"/>
                </a:lnTo>
                <a:lnTo>
                  <a:pt x="0" y="377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63830" y="6264717"/>
            <a:ext cx="7240653" cy="3854465"/>
          </a:xfrm>
          <a:custGeom>
            <a:avLst/>
            <a:gdLst/>
            <a:ahLst/>
            <a:cxnLst/>
            <a:rect r="r" b="b" t="t" l="l"/>
            <a:pathLst>
              <a:path h="3854465" w="7240653">
                <a:moveTo>
                  <a:pt x="0" y="0"/>
                </a:moveTo>
                <a:lnTo>
                  <a:pt x="7240654" y="0"/>
                </a:lnTo>
                <a:lnTo>
                  <a:pt x="7240654" y="3854465"/>
                </a:lnTo>
                <a:lnTo>
                  <a:pt x="0" y="3854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8" t="0" r="-1378" b="-8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017964"/>
            <a:ext cx="7167270" cy="116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b="true" sz="40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FORMA DE APORTAR AL ENTRENAMIENTO DEL 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538" y="3507237"/>
            <a:ext cx="7310671" cy="275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3"/>
              </a:lnSpc>
            </a:pPr>
            <a:r>
              <a:rPr lang="en-US" sz="23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proporciona una plantilla para que las personas puedan colocar sus datos filtrados, el backend selecciona los datos y lo guarda en la base de datos para entrenar la ML, todos los documentos , usuario y datos se guardan en tablas especificas</a:t>
            </a:r>
          </a:p>
          <a:p>
            <a:pPr algn="just">
              <a:lnSpc>
                <a:spcPts val="2703"/>
              </a:lnSpc>
            </a:pPr>
          </a:p>
          <a:p>
            <a:pPr algn="just">
              <a:lnSpc>
                <a:spcPts val="270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027130" y="1153463"/>
            <a:ext cx="1464824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68198" y="1028700"/>
            <a:ext cx="525524" cy="525524"/>
          </a:xfrm>
          <a:custGeom>
            <a:avLst/>
            <a:gdLst/>
            <a:ahLst/>
            <a:cxnLst/>
            <a:rect r="r" b="b" t="t" l="l"/>
            <a:pathLst>
              <a:path h="525524" w="525524">
                <a:moveTo>
                  <a:pt x="0" y="0"/>
                </a:moveTo>
                <a:lnTo>
                  <a:pt x="525524" y="0"/>
                </a:lnTo>
                <a:lnTo>
                  <a:pt x="525524" y="525524"/>
                </a:lnTo>
                <a:lnTo>
                  <a:pt x="0" y="525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591604" y="8613365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166860" y="2107398"/>
            <a:ext cx="9179259" cy="91792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501" t="0" r="-76275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761517" y="2422412"/>
            <a:ext cx="6640451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097232" y="2149524"/>
            <a:ext cx="3915167" cy="391516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8888" t="0" r="-38888" b="0"/>
              </a:stretch>
            </a:blipFill>
            <a:ln w="95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723178" y="4107108"/>
            <a:ext cx="2358564" cy="1547164"/>
            <a:chOff x="0" y="0"/>
            <a:chExt cx="890702" cy="5842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0702" cy="584280"/>
            </a:xfrm>
            <a:custGeom>
              <a:avLst/>
              <a:gdLst/>
              <a:ahLst/>
              <a:cxnLst/>
              <a:rect r="r" b="b" t="t" l="l"/>
              <a:pathLst>
                <a:path h="584280" w="890702">
                  <a:moveTo>
                    <a:pt x="445351" y="0"/>
                  </a:moveTo>
                  <a:cubicBezTo>
                    <a:pt x="199390" y="0"/>
                    <a:pt x="0" y="130796"/>
                    <a:pt x="0" y="292140"/>
                  </a:cubicBezTo>
                  <a:cubicBezTo>
                    <a:pt x="0" y="453484"/>
                    <a:pt x="199390" y="584280"/>
                    <a:pt x="445351" y="584280"/>
                  </a:cubicBezTo>
                  <a:cubicBezTo>
                    <a:pt x="691311" y="584280"/>
                    <a:pt x="890702" y="453484"/>
                    <a:pt x="890702" y="292140"/>
                  </a:cubicBezTo>
                  <a:cubicBezTo>
                    <a:pt x="890702" y="130796"/>
                    <a:pt x="691311" y="0"/>
                    <a:pt x="445351" y="0"/>
                  </a:cubicBezTo>
                  <a:close/>
                </a:path>
              </a:pathLst>
            </a:custGeom>
            <a:solidFill>
              <a:srgbClr val="C2D1EA">
                <a:alpha val="5764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3503" y="54776"/>
              <a:ext cx="723695" cy="47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723178" y="3586551"/>
            <a:ext cx="2263716" cy="2263716"/>
          </a:xfrm>
          <a:custGeom>
            <a:avLst/>
            <a:gdLst/>
            <a:ahLst/>
            <a:cxnLst/>
            <a:rect r="r" b="b" t="t" l="l"/>
            <a:pathLst>
              <a:path h="2263716" w="2263716">
                <a:moveTo>
                  <a:pt x="0" y="0"/>
                </a:moveTo>
                <a:lnTo>
                  <a:pt x="2263716" y="0"/>
                </a:lnTo>
                <a:lnTo>
                  <a:pt x="2263716" y="2263715"/>
                </a:lnTo>
                <a:lnTo>
                  <a:pt x="0" y="2263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307065" y="4107108"/>
            <a:ext cx="2191413" cy="1547164"/>
            <a:chOff x="0" y="0"/>
            <a:chExt cx="827578" cy="5842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7578" cy="584280"/>
            </a:xfrm>
            <a:custGeom>
              <a:avLst/>
              <a:gdLst/>
              <a:ahLst/>
              <a:cxnLst/>
              <a:rect r="r" b="b" t="t" l="l"/>
              <a:pathLst>
                <a:path h="584280" w="827578">
                  <a:moveTo>
                    <a:pt x="413789" y="0"/>
                  </a:moveTo>
                  <a:cubicBezTo>
                    <a:pt x="185260" y="0"/>
                    <a:pt x="0" y="130796"/>
                    <a:pt x="0" y="292140"/>
                  </a:cubicBezTo>
                  <a:cubicBezTo>
                    <a:pt x="0" y="453484"/>
                    <a:pt x="185260" y="584280"/>
                    <a:pt x="413789" y="584280"/>
                  </a:cubicBezTo>
                  <a:cubicBezTo>
                    <a:pt x="642318" y="584280"/>
                    <a:pt x="827578" y="453484"/>
                    <a:pt x="827578" y="292140"/>
                  </a:cubicBezTo>
                  <a:cubicBezTo>
                    <a:pt x="827578" y="130796"/>
                    <a:pt x="642318" y="0"/>
                    <a:pt x="413789" y="0"/>
                  </a:cubicBezTo>
                  <a:close/>
                </a:path>
              </a:pathLst>
            </a:custGeom>
            <a:solidFill>
              <a:srgbClr val="C2D1EA">
                <a:alpha val="56863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7585" y="54776"/>
              <a:ext cx="672407" cy="47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423345" y="3944827"/>
            <a:ext cx="1871726" cy="1871726"/>
          </a:xfrm>
          <a:custGeom>
            <a:avLst/>
            <a:gdLst/>
            <a:ahLst/>
            <a:cxnLst/>
            <a:rect r="r" b="b" t="t" l="l"/>
            <a:pathLst>
              <a:path h="1871726" w="1871726">
                <a:moveTo>
                  <a:pt x="0" y="0"/>
                </a:moveTo>
                <a:lnTo>
                  <a:pt x="1871726" y="0"/>
                </a:lnTo>
                <a:lnTo>
                  <a:pt x="1871726" y="1871726"/>
                </a:lnTo>
                <a:lnTo>
                  <a:pt x="0" y="187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02268" y="3944827"/>
            <a:ext cx="1601115" cy="1871726"/>
          </a:xfrm>
          <a:custGeom>
            <a:avLst/>
            <a:gdLst/>
            <a:ahLst/>
            <a:cxnLst/>
            <a:rect r="r" b="b" t="t" l="l"/>
            <a:pathLst>
              <a:path h="1871726" w="1601115">
                <a:moveTo>
                  <a:pt x="0" y="0"/>
                </a:moveTo>
                <a:lnTo>
                  <a:pt x="1601115" y="0"/>
                </a:lnTo>
                <a:lnTo>
                  <a:pt x="1601115" y="1871726"/>
                </a:lnTo>
                <a:lnTo>
                  <a:pt x="0" y="1871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8730" t="-38309" r="-92367" b="-300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671046" y="5606903"/>
            <a:ext cx="3664674" cy="2166738"/>
          </a:xfrm>
          <a:custGeom>
            <a:avLst/>
            <a:gdLst/>
            <a:ahLst/>
            <a:cxnLst/>
            <a:rect r="r" b="b" t="t" l="l"/>
            <a:pathLst>
              <a:path h="2166738" w="3664674">
                <a:moveTo>
                  <a:pt x="0" y="0"/>
                </a:moveTo>
                <a:lnTo>
                  <a:pt x="3664674" y="0"/>
                </a:lnTo>
                <a:lnTo>
                  <a:pt x="3664674" y="2166738"/>
                </a:lnTo>
                <a:lnTo>
                  <a:pt x="0" y="216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641865" y="5310170"/>
            <a:ext cx="1594003" cy="1931766"/>
          </a:xfrm>
          <a:custGeom>
            <a:avLst/>
            <a:gdLst/>
            <a:ahLst/>
            <a:cxnLst/>
            <a:rect r="r" b="b" t="t" l="l"/>
            <a:pathLst>
              <a:path h="1931766" w="1594003">
                <a:moveTo>
                  <a:pt x="0" y="0"/>
                </a:moveTo>
                <a:lnTo>
                  <a:pt x="1594003" y="0"/>
                </a:lnTo>
                <a:lnTo>
                  <a:pt x="1594003" y="1931766"/>
                </a:lnTo>
                <a:lnTo>
                  <a:pt x="0" y="1931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34991" y="5413013"/>
            <a:ext cx="5136055" cy="2568028"/>
          </a:xfrm>
          <a:custGeom>
            <a:avLst/>
            <a:gdLst/>
            <a:ahLst/>
            <a:cxnLst/>
            <a:rect r="r" b="b" t="t" l="l"/>
            <a:pathLst>
              <a:path h="2568028" w="5136055">
                <a:moveTo>
                  <a:pt x="0" y="0"/>
                </a:moveTo>
                <a:lnTo>
                  <a:pt x="5136055" y="0"/>
                </a:lnTo>
                <a:lnTo>
                  <a:pt x="5136055" y="2568028"/>
                </a:lnTo>
                <a:lnTo>
                  <a:pt x="0" y="25680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95071" y="8185696"/>
            <a:ext cx="3253490" cy="1828461"/>
          </a:xfrm>
          <a:custGeom>
            <a:avLst/>
            <a:gdLst/>
            <a:ahLst/>
            <a:cxnLst/>
            <a:rect r="r" b="b" t="t" l="l"/>
            <a:pathLst>
              <a:path h="1828461" w="3253490">
                <a:moveTo>
                  <a:pt x="0" y="0"/>
                </a:moveTo>
                <a:lnTo>
                  <a:pt x="3253490" y="0"/>
                </a:lnTo>
                <a:lnTo>
                  <a:pt x="3253490" y="1828461"/>
                </a:lnTo>
                <a:lnTo>
                  <a:pt x="0" y="1828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905930" y="3461187"/>
            <a:ext cx="2514443" cy="2514443"/>
          </a:xfrm>
          <a:custGeom>
            <a:avLst/>
            <a:gdLst/>
            <a:ahLst/>
            <a:cxnLst/>
            <a:rect r="r" b="b" t="t" l="l"/>
            <a:pathLst>
              <a:path h="2514443" w="2514443">
                <a:moveTo>
                  <a:pt x="0" y="0"/>
                </a:moveTo>
                <a:lnTo>
                  <a:pt x="2514443" y="0"/>
                </a:lnTo>
                <a:lnTo>
                  <a:pt x="2514443" y="2514443"/>
                </a:lnTo>
                <a:lnTo>
                  <a:pt x="0" y="25144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761517" y="7378567"/>
            <a:ext cx="5054074" cy="2956157"/>
          </a:xfrm>
          <a:custGeom>
            <a:avLst/>
            <a:gdLst/>
            <a:ahLst/>
            <a:cxnLst/>
            <a:rect r="r" b="b" t="t" l="l"/>
            <a:pathLst>
              <a:path h="2956157" w="5054074">
                <a:moveTo>
                  <a:pt x="0" y="0"/>
                </a:moveTo>
                <a:lnTo>
                  <a:pt x="5054074" y="0"/>
                </a:lnTo>
                <a:lnTo>
                  <a:pt x="5054074" y="2956157"/>
                </a:lnTo>
                <a:lnTo>
                  <a:pt x="0" y="29561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71413" y="1103037"/>
            <a:ext cx="1867448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01968" y="2422412"/>
            <a:ext cx="3857332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USADAS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900719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1413" y="1118845"/>
            <a:ext cx="1867448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31961" y="2132419"/>
            <a:ext cx="2346416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76"/>
              </a:lnSpc>
            </a:pPr>
            <a:r>
              <a:rPr lang="en-US" sz="67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28499" y="2132419"/>
            <a:ext cx="2827541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80219" y="3261850"/>
            <a:ext cx="13900558" cy="2762008"/>
            <a:chOff x="0" y="0"/>
            <a:chExt cx="3345485" cy="6647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45485" cy="664740"/>
            </a:xfrm>
            <a:custGeom>
              <a:avLst/>
              <a:gdLst/>
              <a:ahLst/>
              <a:cxnLst/>
              <a:rect r="r" b="b" t="t" l="l"/>
              <a:pathLst>
                <a:path h="664740" w="3345485">
                  <a:moveTo>
                    <a:pt x="12810" y="0"/>
                  </a:moveTo>
                  <a:lnTo>
                    <a:pt x="3332675" y="0"/>
                  </a:lnTo>
                  <a:cubicBezTo>
                    <a:pt x="3336072" y="0"/>
                    <a:pt x="3339331" y="1350"/>
                    <a:pt x="3341733" y="3752"/>
                  </a:cubicBezTo>
                  <a:cubicBezTo>
                    <a:pt x="3344135" y="6154"/>
                    <a:pt x="3345485" y="9412"/>
                    <a:pt x="3345485" y="12810"/>
                  </a:cubicBezTo>
                  <a:lnTo>
                    <a:pt x="3345485" y="651930"/>
                  </a:lnTo>
                  <a:cubicBezTo>
                    <a:pt x="3345485" y="655327"/>
                    <a:pt x="3344135" y="658586"/>
                    <a:pt x="3341733" y="660988"/>
                  </a:cubicBezTo>
                  <a:cubicBezTo>
                    <a:pt x="3339331" y="663390"/>
                    <a:pt x="3336072" y="664740"/>
                    <a:pt x="3332675" y="664740"/>
                  </a:cubicBezTo>
                  <a:lnTo>
                    <a:pt x="12810" y="664740"/>
                  </a:lnTo>
                  <a:cubicBezTo>
                    <a:pt x="9412" y="664740"/>
                    <a:pt x="6154" y="663390"/>
                    <a:pt x="3752" y="660988"/>
                  </a:cubicBezTo>
                  <a:cubicBezTo>
                    <a:pt x="1350" y="658586"/>
                    <a:pt x="0" y="655327"/>
                    <a:pt x="0" y="651930"/>
                  </a:cubicBezTo>
                  <a:lnTo>
                    <a:pt x="0" y="12810"/>
                  </a:lnTo>
                  <a:cubicBezTo>
                    <a:pt x="0" y="9412"/>
                    <a:pt x="1350" y="6154"/>
                    <a:pt x="3752" y="3752"/>
                  </a:cubicBezTo>
                  <a:cubicBezTo>
                    <a:pt x="6154" y="1350"/>
                    <a:pt x="9412" y="0"/>
                    <a:pt x="1281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9790" r="0" b="-10979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971413" y="6166733"/>
            <a:ext cx="6929306" cy="274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modelo será utilizado para clasificar automáticamente los candidatos a exoplanetas detectados por misiones K2, Kepler y TESS. Esto permitirá:</a:t>
            </a:r>
          </a:p>
          <a:p>
            <a:pPr algn="ctr" marL="453392" indent="-226696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Filtrar falsos positivos</a:t>
            </a: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manera más eficiente, reduciendo el esfuerzo manual en la validación.</a:t>
            </a:r>
          </a:p>
          <a:p>
            <a:pPr algn="ctr" marL="453392" indent="-226696" lvl="1">
              <a:lnSpc>
                <a:spcPts val="2436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Priorizar candidatos prometedores para seguimiento espectroscópico o fotométrico.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319133"/>
            <a:ext cx="6836777" cy="243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2" indent="-226696" lvl="1">
              <a:lnSpc>
                <a:spcPts val="243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Comparar el rendimiento del modelo entre misiones, ajustando parámetros si se detectan sesgos por diferencias instrumentales o de calidad de datos.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futuro, se planea integrar el modelo en un flujo de trabajo reproducible que permita actualizarlo con nuevos datos y mejorar su capacidad de generalización.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398" y="1028700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8" y="0"/>
                </a:lnTo>
                <a:lnTo>
                  <a:pt x="451608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866656" y="8771739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486562" y="0"/>
                </a:moveTo>
                <a:lnTo>
                  <a:pt x="0" y="0"/>
                </a:lnTo>
                <a:lnTo>
                  <a:pt x="0" y="486561"/>
                </a:lnTo>
                <a:lnTo>
                  <a:pt x="486562" y="486561"/>
                </a:lnTo>
                <a:lnTo>
                  <a:pt x="4865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55399" y="2842003"/>
            <a:ext cx="8177203" cy="249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30"/>
              </a:lnSpc>
              <a:spcBef>
                <a:spcPct val="0"/>
              </a:spcBef>
            </a:pPr>
            <a:r>
              <a:rPr lang="en-US" b="true" sz="14592">
                <a:solidFill>
                  <a:srgbClr val="D1D0D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3344" y="3637573"/>
            <a:ext cx="9821313" cy="3408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0"/>
              </a:lnSpc>
              <a:spcBef>
                <a:spcPct val="0"/>
              </a:spcBef>
            </a:pPr>
            <a:r>
              <a:rPr lang="en-US" b="true" sz="1987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1413" y="1118845"/>
            <a:ext cx="1867448" cy="2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0986" y="7147598"/>
            <a:ext cx="8886027" cy="2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sz="15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universe holds endless possibilities—keep looking up and dreaming big!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7093"/>
            <a:ext cx="451607" cy="451607"/>
          </a:xfrm>
          <a:custGeom>
            <a:avLst/>
            <a:gdLst/>
            <a:ahLst/>
            <a:cxnLst/>
            <a:rect r="r" b="b" t="t" l="l"/>
            <a:pathLst>
              <a:path h="451607" w="451607">
                <a:moveTo>
                  <a:pt x="0" y="0"/>
                </a:moveTo>
                <a:lnTo>
                  <a:pt x="451607" y="0"/>
                </a:lnTo>
                <a:lnTo>
                  <a:pt x="451607" y="451607"/>
                </a:lnTo>
                <a:lnTo>
                  <a:pt x="0" y="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2139" y="9258300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1" y="0"/>
                </a:lnTo>
                <a:lnTo>
                  <a:pt x="486561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54019" y="1937507"/>
            <a:ext cx="8209026" cy="8229600"/>
          </a:xfrm>
          <a:custGeom>
            <a:avLst/>
            <a:gdLst/>
            <a:ahLst/>
            <a:cxnLst/>
            <a:rect r="r" b="b" t="t" l="l"/>
            <a:pathLst>
              <a:path h="8229600" w="8209026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0987" y="3502617"/>
            <a:ext cx="2063985" cy="2124178"/>
          </a:xfrm>
          <a:custGeom>
            <a:avLst/>
            <a:gdLst/>
            <a:ahLst/>
            <a:cxnLst/>
            <a:rect r="r" b="b" t="t" l="l"/>
            <a:pathLst>
              <a:path h="2124178" w="2063985">
                <a:moveTo>
                  <a:pt x="0" y="0"/>
                </a:moveTo>
                <a:lnTo>
                  <a:pt x="2063985" y="0"/>
                </a:lnTo>
                <a:lnTo>
                  <a:pt x="2063985" y="2124178"/>
                </a:lnTo>
                <a:lnTo>
                  <a:pt x="0" y="2124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88" r="0" b="-17069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2370" y="5846342"/>
            <a:ext cx="9779791" cy="622193"/>
            <a:chOff x="0" y="0"/>
            <a:chExt cx="13039722" cy="8295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6841" cy="443786"/>
            </a:xfrm>
            <a:custGeom>
              <a:avLst/>
              <a:gdLst/>
              <a:ahLst/>
              <a:cxnLst/>
              <a:rect r="r" b="b" t="t" l="l"/>
              <a:pathLst>
                <a:path h="443786" w="426841">
                  <a:moveTo>
                    <a:pt x="0" y="0"/>
                  </a:moveTo>
                  <a:lnTo>
                    <a:pt x="426841" y="0"/>
                  </a:lnTo>
                  <a:lnTo>
                    <a:pt x="426841" y="443786"/>
                  </a:lnTo>
                  <a:lnTo>
                    <a:pt x="0" y="4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61299" y="527126"/>
              <a:ext cx="12378422" cy="30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75"/>
                </a:lnSpc>
                <a:spcBef>
                  <a:spcPct val="0"/>
                </a:spcBef>
              </a:pPr>
              <a:r>
                <a:rPr lang="en-US" sz="153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Ing. Tecnología de Software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1299" y="34885"/>
              <a:ext cx="3718303" cy="40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6"/>
                </a:lnSpc>
                <a:spcBef>
                  <a:spcPct val="0"/>
                </a:spcBef>
              </a:pPr>
              <a:r>
                <a:rPr lang="en-US" b="true" sz="2117">
                  <a:solidFill>
                    <a:srgbClr val="97743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 LAURA JASSO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757300" y="5871403"/>
            <a:ext cx="347994" cy="361808"/>
          </a:xfrm>
          <a:custGeom>
            <a:avLst/>
            <a:gdLst/>
            <a:ahLst/>
            <a:cxnLst/>
            <a:rect r="r" b="b" t="t" l="l"/>
            <a:pathLst>
              <a:path h="361808" w="347994">
                <a:moveTo>
                  <a:pt x="0" y="0"/>
                </a:moveTo>
                <a:lnTo>
                  <a:pt x="347993" y="0"/>
                </a:lnTo>
                <a:lnTo>
                  <a:pt x="347993" y="361808"/>
                </a:lnTo>
                <a:lnTo>
                  <a:pt x="0" y="361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93008" y="6242736"/>
            <a:ext cx="10091838" cy="23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9"/>
              </a:lnSpc>
              <a:spcBef>
                <a:spcPct val="0"/>
              </a:spcBef>
            </a:pPr>
            <a:r>
              <a:rPr lang="en-US" sz="16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Ing. Tecnología de Software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3008" y="5855867"/>
            <a:ext cx="4350754" cy="33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70"/>
              </a:lnSpc>
              <a:spcBef>
                <a:spcPct val="0"/>
              </a:spcBef>
            </a:pPr>
            <a:r>
              <a:rPr lang="en-US" b="true" sz="23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ANTHONY HERNANDEZ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24946" y="5857611"/>
            <a:ext cx="9779791" cy="622193"/>
            <a:chOff x="0" y="0"/>
            <a:chExt cx="13039722" cy="8295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6841" cy="443786"/>
            </a:xfrm>
            <a:custGeom>
              <a:avLst/>
              <a:gdLst/>
              <a:ahLst/>
              <a:cxnLst/>
              <a:rect r="r" b="b" t="t" l="l"/>
              <a:pathLst>
                <a:path h="443786" w="426841">
                  <a:moveTo>
                    <a:pt x="0" y="0"/>
                  </a:moveTo>
                  <a:lnTo>
                    <a:pt x="426841" y="0"/>
                  </a:lnTo>
                  <a:lnTo>
                    <a:pt x="426841" y="443786"/>
                  </a:lnTo>
                  <a:lnTo>
                    <a:pt x="0" y="4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661299" y="527126"/>
              <a:ext cx="12378422" cy="30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75"/>
                </a:lnSpc>
                <a:spcBef>
                  <a:spcPct val="0"/>
                </a:spcBef>
              </a:pPr>
              <a:r>
                <a:rPr lang="en-US" sz="153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Ing. Electrónica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61299" y="34885"/>
              <a:ext cx="3718303" cy="40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6"/>
                </a:lnSpc>
                <a:spcBef>
                  <a:spcPct val="0"/>
                </a:spcBef>
              </a:pPr>
              <a:r>
                <a:rPr lang="en-US" b="true" sz="211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SALMA AGUAYO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7679" y="9190484"/>
            <a:ext cx="9779791" cy="622193"/>
            <a:chOff x="0" y="0"/>
            <a:chExt cx="13039722" cy="829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6841" cy="443786"/>
            </a:xfrm>
            <a:custGeom>
              <a:avLst/>
              <a:gdLst/>
              <a:ahLst/>
              <a:cxnLst/>
              <a:rect r="r" b="b" t="t" l="l"/>
              <a:pathLst>
                <a:path h="443786" w="426841">
                  <a:moveTo>
                    <a:pt x="0" y="0"/>
                  </a:moveTo>
                  <a:lnTo>
                    <a:pt x="426841" y="0"/>
                  </a:lnTo>
                  <a:lnTo>
                    <a:pt x="426841" y="443786"/>
                  </a:lnTo>
                  <a:lnTo>
                    <a:pt x="0" y="4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661299" y="527126"/>
              <a:ext cx="12378422" cy="30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75"/>
                </a:lnSpc>
                <a:spcBef>
                  <a:spcPct val="0"/>
                </a:spcBef>
              </a:pPr>
              <a:r>
                <a:rPr lang="en-US" sz="153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Ing. Tecnología de Software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61299" y="34885"/>
              <a:ext cx="3718303" cy="40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6"/>
                </a:lnSpc>
                <a:spcBef>
                  <a:spcPct val="0"/>
                </a:spcBef>
              </a:pPr>
              <a:r>
                <a:rPr lang="en-US" b="true" sz="211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ROBERTO AGUILAR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260271" y="9258300"/>
            <a:ext cx="9779791" cy="622193"/>
            <a:chOff x="0" y="0"/>
            <a:chExt cx="13039722" cy="8295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6841" cy="443786"/>
            </a:xfrm>
            <a:custGeom>
              <a:avLst/>
              <a:gdLst/>
              <a:ahLst/>
              <a:cxnLst/>
              <a:rect r="r" b="b" t="t" l="l"/>
              <a:pathLst>
                <a:path h="443786" w="426841">
                  <a:moveTo>
                    <a:pt x="0" y="0"/>
                  </a:moveTo>
                  <a:lnTo>
                    <a:pt x="426841" y="0"/>
                  </a:lnTo>
                  <a:lnTo>
                    <a:pt x="426841" y="443786"/>
                  </a:lnTo>
                  <a:lnTo>
                    <a:pt x="0" y="4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661299" y="527126"/>
              <a:ext cx="12378422" cy="30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75"/>
                </a:lnSpc>
                <a:spcBef>
                  <a:spcPct val="0"/>
                </a:spcBef>
              </a:pPr>
              <a:r>
                <a:rPr lang="en-US" sz="153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Ing. Tecnología de Software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61299" y="34885"/>
              <a:ext cx="3718303" cy="40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6"/>
                </a:lnSpc>
                <a:spcBef>
                  <a:spcPct val="0"/>
                </a:spcBef>
              </a:pPr>
              <a:r>
                <a:rPr lang="en-US" b="true" sz="211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BRAULIO VEGA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324946" y="9258300"/>
            <a:ext cx="9779791" cy="622193"/>
            <a:chOff x="0" y="0"/>
            <a:chExt cx="13039722" cy="8295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6841" cy="443786"/>
            </a:xfrm>
            <a:custGeom>
              <a:avLst/>
              <a:gdLst/>
              <a:ahLst/>
              <a:cxnLst/>
              <a:rect r="r" b="b" t="t" l="l"/>
              <a:pathLst>
                <a:path h="443786" w="426841">
                  <a:moveTo>
                    <a:pt x="0" y="0"/>
                  </a:moveTo>
                  <a:lnTo>
                    <a:pt x="426841" y="0"/>
                  </a:lnTo>
                  <a:lnTo>
                    <a:pt x="426841" y="443786"/>
                  </a:lnTo>
                  <a:lnTo>
                    <a:pt x="0" y="4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61299" y="527126"/>
              <a:ext cx="12378422" cy="30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75"/>
                </a:lnSpc>
                <a:spcBef>
                  <a:spcPct val="0"/>
                </a:spcBef>
              </a:pPr>
              <a:r>
                <a:rPr lang="en-US" sz="153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M. C. Automatización y Control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61299" y="34885"/>
              <a:ext cx="3718303" cy="40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6"/>
                </a:lnSpc>
                <a:spcBef>
                  <a:spcPct val="0"/>
                </a:spcBef>
              </a:pPr>
              <a:r>
                <a:rPr lang="en-US" b="true" sz="211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HÉCTOR DE LEÓN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41559" y="3512127"/>
            <a:ext cx="2063985" cy="2124178"/>
          </a:xfrm>
          <a:custGeom>
            <a:avLst/>
            <a:gdLst/>
            <a:ahLst/>
            <a:cxnLst/>
            <a:rect r="r" b="b" t="t" l="l"/>
            <a:pathLst>
              <a:path h="2124178" w="2063985">
                <a:moveTo>
                  <a:pt x="0" y="0"/>
                </a:moveTo>
                <a:lnTo>
                  <a:pt x="2063985" y="0"/>
                </a:lnTo>
                <a:lnTo>
                  <a:pt x="2063985" y="2124177"/>
                </a:lnTo>
                <a:lnTo>
                  <a:pt x="0" y="2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027" r="0" b="-1302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150987" y="6931890"/>
            <a:ext cx="2190778" cy="2190778"/>
          </a:xfrm>
          <a:custGeom>
            <a:avLst/>
            <a:gdLst/>
            <a:ahLst/>
            <a:cxnLst/>
            <a:rect r="r" b="b" t="t" l="l"/>
            <a:pathLst>
              <a:path h="2190778" w="2190778">
                <a:moveTo>
                  <a:pt x="0" y="0"/>
                </a:moveTo>
                <a:lnTo>
                  <a:pt x="2190778" y="0"/>
                </a:lnTo>
                <a:lnTo>
                  <a:pt x="2190778" y="2190778"/>
                </a:lnTo>
                <a:lnTo>
                  <a:pt x="0" y="2190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32131" y="3512127"/>
            <a:ext cx="2063985" cy="2124178"/>
          </a:xfrm>
          <a:custGeom>
            <a:avLst/>
            <a:gdLst/>
            <a:ahLst/>
            <a:cxnLst/>
            <a:rect r="r" b="b" t="t" l="l"/>
            <a:pathLst>
              <a:path h="2124178" w="2063985">
                <a:moveTo>
                  <a:pt x="0" y="0"/>
                </a:moveTo>
                <a:lnTo>
                  <a:pt x="2063985" y="0"/>
                </a:lnTo>
                <a:lnTo>
                  <a:pt x="2063985" y="2124177"/>
                </a:lnTo>
                <a:lnTo>
                  <a:pt x="0" y="2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393" t="0" r="-3393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874228" y="6931890"/>
            <a:ext cx="2118867" cy="2124178"/>
          </a:xfrm>
          <a:custGeom>
            <a:avLst/>
            <a:gdLst/>
            <a:ahLst/>
            <a:cxnLst/>
            <a:rect r="r" b="b" t="t" l="l"/>
            <a:pathLst>
              <a:path h="2124178" w="2118867">
                <a:moveTo>
                  <a:pt x="0" y="0"/>
                </a:moveTo>
                <a:lnTo>
                  <a:pt x="2118867" y="0"/>
                </a:lnTo>
                <a:lnTo>
                  <a:pt x="2118867" y="2124177"/>
                </a:lnTo>
                <a:lnTo>
                  <a:pt x="0" y="2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732131" y="6962930"/>
            <a:ext cx="2063985" cy="2093138"/>
          </a:xfrm>
          <a:custGeom>
            <a:avLst/>
            <a:gdLst/>
            <a:ahLst/>
            <a:cxnLst/>
            <a:rect r="r" b="b" t="t" l="l"/>
            <a:pathLst>
              <a:path h="2093138" w="2063985">
                <a:moveTo>
                  <a:pt x="0" y="0"/>
                </a:moveTo>
                <a:lnTo>
                  <a:pt x="2063985" y="0"/>
                </a:lnTo>
                <a:lnTo>
                  <a:pt x="2063985" y="2093137"/>
                </a:lnTo>
                <a:lnTo>
                  <a:pt x="0" y="20931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613" r="0" b="-29862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30960" y="571482"/>
            <a:ext cx="1867448" cy="54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THYNK UNLIMITED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US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87679" y="1275878"/>
            <a:ext cx="7435229" cy="197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 FLDSMDFR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2587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8653" y="1957666"/>
            <a:ext cx="9050252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05120" y="4773465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0" y="0"/>
                </a:lnTo>
                <a:lnTo>
                  <a:pt x="320130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05120" y="3060043"/>
            <a:ext cx="10130126" cy="15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6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 un modelo de Inteligencia Artificial o Aprendizaje Automático utilizando los datos abiertos de la NASA (misiones Kepler, K2 y TESS) para detectar nuevos exoplanetas.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5120" y="5355256"/>
            <a:ext cx="9995769" cy="350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4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Analizar datos astronómicos (como período orbital, duración del tránsito, radio planetario, etc.)</a:t>
            </a:r>
          </a:p>
          <a:p>
            <a:pPr algn="just" marL="647700" indent="-323850" lvl="1">
              <a:lnSpc>
                <a:spcPts val="34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Clasificar resultados como exoplaneta confirmado, candidato o falso positivo</a:t>
            </a:r>
          </a:p>
          <a:p>
            <a:pPr algn="just" marL="647700" indent="-323850" lvl="1">
              <a:lnSpc>
                <a:spcPts val="347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Contar con una interfaz web interactiva donde los usuarios puedan visualizar resultados o incluso subir nuevos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0370" y="4792515"/>
            <a:ext cx="4810301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MODELO DEBE: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16697" y="2953746"/>
            <a:ext cx="4903126" cy="5347948"/>
            <a:chOff x="0" y="0"/>
            <a:chExt cx="1431980" cy="15618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1980" cy="1561892"/>
            </a:xfrm>
            <a:custGeom>
              <a:avLst/>
              <a:gdLst/>
              <a:ahLst/>
              <a:cxnLst/>
              <a:rect r="r" b="b" t="t" l="l"/>
              <a:pathLst>
                <a:path h="1561892" w="1431980">
                  <a:moveTo>
                    <a:pt x="36316" y="0"/>
                  </a:moveTo>
                  <a:lnTo>
                    <a:pt x="1395663" y="0"/>
                  </a:lnTo>
                  <a:cubicBezTo>
                    <a:pt x="1405295" y="0"/>
                    <a:pt x="1414532" y="3826"/>
                    <a:pt x="1421343" y="10637"/>
                  </a:cubicBezTo>
                  <a:cubicBezTo>
                    <a:pt x="1428153" y="17448"/>
                    <a:pt x="1431980" y="26685"/>
                    <a:pt x="1431980" y="36316"/>
                  </a:cubicBezTo>
                  <a:lnTo>
                    <a:pt x="1431980" y="1525575"/>
                  </a:lnTo>
                  <a:cubicBezTo>
                    <a:pt x="1431980" y="1545632"/>
                    <a:pt x="1415720" y="1561892"/>
                    <a:pt x="1395663" y="1561892"/>
                  </a:cubicBezTo>
                  <a:lnTo>
                    <a:pt x="36316" y="1561892"/>
                  </a:lnTo>
                  <a:cubicBezTo>
                    <a:pt x="26685" y="1561892"/>
                    <a:pt x="17448" y="1558066"/>
                    <a:pt x="10637" y="1551255"/>
                  </a:cubicBezTo>
                  <a:cubicBezTo>
                    <a:pt x="3826" y="1544444"/>
                    <a:pt x="0" y="1535207"/>
                    <a:pt x="0" y="1525575"/>
                  </a:cubicBezTo>
                  <a:lnTo>
                    <a:pt x="0" y="36316"/>
                  </a:lnTo>
                  <a:cubicBezTo>
                    <a:pt x="0" y="26685"/>
                    <a:pt x="3826" y="17448"/>
                    <a:pt x="10637" y="10637"/>
                  </a:cubicBezTo>
                  <a:cubicBezTo>
                    <a:pt x="17448" y="3826"/>
                    <a:pt x="26685" y="0"/>
                    <a:pt x="36316" y="0"/>
                  </a:cubicBezTo>
                  <a:close/>
                </a:path>
              </a:pathLst>
            </a:custGeom>
            <a:blipFill>
              <a:blip r:embed="rId7"/>
              <a:stretch>
                <a:fillRect l="-24325" t="0" r="-24325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2027130" y="1153463"/>
            <a:ext cx="1464824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68198" y="1028700"/>
            <a:ext cx="525524" cy="525524"/>
          </a:xfrm>
          <a:custGeom>
            <a:avLst/>
            <a:gdLst/>
            <a:ahLst/>
            <a:cxnLst/>
            <a:rect r="r" b="b" t="t" l="l"/>
            <a:pathLst>
              <a:path h="525524" w="525524">
                <a:moveTo>
                  <a:pt x="0" y="0"/>
                </a:moveTo>
                <a:lnTo>
                  <a:pt x="525524" y="0"/>
                </a:lnTo>
                <a:lnTo>
                  <a:pt x="525524" y="525524"/>
                </a:lnTo>
                <a:lnTo>
                  <a:pt x="0" y="525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39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763" y="4841446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136" y="6265005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40"/>
                </a:lnTo>
                <a:lnTo>
                  <a:pt x="0" y="33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829" y="7634788"/>
            <a:ext cx="320131" cy="332839"/>
          </a:xfrm>
          <a:custGeom>
            <a:avLst/>
            <a:gdLst/>
            <a:ahLst/>
            <a:cxnLst/>
            <a:rect r="r" b="b" t="t" l="l"/>
            <a:pathLst>
              <a:path h="332839" w="320131">
                <a:moveTo>
                  <a:pt x="0" y="0"/>
                </a:moveTo>
                <a:lnTo>
                  <a:pt x="320131" y="0"/>
                </a:lnTo>
                <a:lnTo>
                  <a:pt x="320131" y="332839"/>
                </a:lnTo>
                <a:lnTo>
                  <a:pt x="0" y="33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793692" y="2254405"/>
            <a:ext cx="7575213" cy="6343930"/>
            <a:chOff x="0" y="0"/>
            <a:chExt cx="97055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0555" cy="812800"/>
            </a:xfrm>
            <a:custGeom>
              <a:avLst/>
              <a:gdLst/>
              <a:ahLst/>
              <a:cxnLst/>
              <a:rect r="r" b="b" t="t" l="l"/>
              <a:pathLst>
                <a:path h="812800" w="970555">
                  <a:moveTo>
                    <a:pt x="23506" y="0"/>
                  </a:moveTo>
                  <a:lnTo>
                    <a:pt x="947049" y="0"/>
                  </a:lnTo>
                  <a:cubicBezTo>
                    <a:pt x="953283" y="0"/>
                    <a:pt x="959262" y="2477"/>
                    <a:pt x="963670" y="6885"/>
                  </a:cubicBezTo>
                  <a:cubicBezTo>
                    <a:pt x="968079" y="11293"/>
                    <a:pt x="970555" y="17272"/>
                    <a:pt x="970555" y="23506"/>
                  </a:cubicBezTo>
                  <a:lnTo>
                    <a:pt x="970555" y="789294"/>
                  </a:lnTo>
                  <a:cubicBezTo>
                    <a:pt x="970555" y="795528"/>
                    <a:pt x="968079" y="801507"/>
                    <a:pt x="963670" y="805915"/>
                  </a:cubicBezTo>
                  <a:cubicBezTo>
                    <a:pt x="959262" y="810323"/>
                    <a:pt x="953283" y="812800"/>
                    <a:pt x="947049" y="812800"/>
                  </a:cubicBezTo>
                  <a:lnTo>
                    <a:pt x="23506" y="812800"/>
                  </a:lnTo>
                  <a:cubicBezTo>
                    <a:pt x="17272" y="812800"/>
                    <a:pt x="11293" y="810323"/>
                    <a:pt x="6885" y="805915"/>
                  </a:cubicBezTo>
                  <a:cubicBezTo>
                    <a:pt x="2477" y="801507"/>
                    <a:pt x="0" y="795528"/>
                    <a:pt x="0" y="789294"/>
                  </a:cubicBezTo>
                  <a:lnTo>
                    <a:pt x="0" y="23506"/>
                  </a:lnTo>
                  <a:cubicBezTo>
                    <a:pt x="0" y="17272"/>
                    <a:pt x="2477" y="11293"/>
                    <a:pt x="6885" y="6885"/>
                  </a:cubicBezTo>
                  <a:cubicBezTo>
                    <a:pt x="11293" y="2477"/>
                    <a:pt x="17272" y="0"/>
                    <a:pt x="23506" y="0"/>
                  </a:cubicBezTo>
                  <a:close/>
                </a:path>
              </a:pathLst>
            </a:custGeom>
            <a:blipFill>
              <a:blip r:embed="rId7"/>
              <a:stretch>
                <a:fillRect l="-12809" t="0" r="-12809" b="0"/>
              </a:stretch>
            </a:blipFill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0894" y="2212563"/>
            <a:ext cx="7743014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9878" y="3564262"/>
            <a:ext cx="7805565" cy="64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2"/>
              </a:lnSpc>
            </a:pPr>
            <a:r>
              <a:rPr lang="en-US" sz="22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COMBINAR LAS TRES MISIONES, QUE PERMITIRÁ:</a:t>
            </a:r>
          </a:p>
          <a:p>
            <a:pPr algn="l">
              <a:lnSpc>
                <a:spcPts val="257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01505" y="4704955"/>
            <a:ext cx="7242495" cy="88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5"/>
              </a:lnSpc>
            </a:pPr>
            <a:r>
              <a:rPr lang="en-US" sz="20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Entrenar un modelo general que aprenda patrones comunes entre misiones.</a:t>
            </a:r>
          </a:p>
          <a:p>
            <a:pPr algn="l">
              <a:lnSpc>
                <a:spcPts val="235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971413" y="7510300"/>
            <a:ext cx="7242495" cy="59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5"/>
              </a:lnSpc>
              <a:spcBef>
                <a:spcPct val="0"/>
              </a:spcBef>
            </a:pPr>
            <a:r>
              <a:rPr lang="en-US" sz="20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Filtrar o hacer cross-validation por misión si lo deseas más adelante.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1505" y="6274530"/>
            <a:ext cx="7242495" cy="59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5"/>
              </a:lnSpc>
            </a:pPr>
            <a:r>
              <a:rPr lang="en-US" sz="20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Evaluar si ciertas misiones introducen sesgos.</a:t>
            </a:r>
          </a:p>
          <a:p>
            <a:pPr algn="l">
              <a:lnSpc>
                <a:spcPts val="235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27130" y="1153463"/>
            <a:ext cx="1464824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68198" y="1028700"/>
            <a:ext cx="525524" cy="525524"/>
          </a:xfrm>
          <a:custGeom>
            <a:avLst/>
            <a:gdLst/>
            <a:ahLst/>
            <a:cxnLst/>
            <a:rect r="r" b="b" t="t" l="l"/>
            <a:pathLst>
              <a:path h="525524" w="525524">
                <a:moveTo>
                  <a:pt x="0" y="0"/>
                </a:moveTo>
                <a:lnTo>
                  <a:pt x="525524" y="0"/>
                </a:lnTo>
                <a:lnTo>
                  <a:pt x="525524" y="525524"/>
                </a:lnTo>
                <a:lnTo>
                  <a:pt x="0" y="525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88" r="0" b="-7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3345" y="850572"/>
            <a:ext cx="8245329" cy="780912"/>
            <a:chOff x="0" y="0"/>
            <a:chExt cx="2171609" cy="2056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609" cy="205672"/>
            </a:xfrm>
            <a:custGeom>
              <a:avLst/>
              <a:gdLst/>
              <a:ahLst/>
              <a:cxnLst/>
              <a:rect r="r" b="b" t="t" l="l"/>
              <a:pathLst>
                <a:path h="205672" w="2171609">
                  <a:moveTo>
                    <a:pt x="0" y="0"/>
                  </a:moveTo>
                  <a:lnTo>
                    <a:pt x="2171609" y="0"/>
                  </a:lnTo>
                  <a:lnTo>
                    <a:pt x="2171609" y="205672"/>
                  </a:lnTo>
                  <a:lnTo>
                    <a:pt x="0" y="20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36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609" cy="24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398" y="8856646"/>
            <a:ext cx="486561" cy="486561"/>
          </a:xfrm>
          <a:custGeom>
            <a:avLst/>
            <a:gdLst/>
            <a:ahLst/>
            <a:cxnLst/>
            <a:rect r="r" b="b" t="t" l="l"/>
            <a:pathLst>
              <a:path h="486561" w="486561">
                <a:moveTo>
                  <a:pt x="0" y="0"/>
                </a:moveTo>
                <a:lnTo>
                  <a:pt x="486562" y="0"/>
                </a:lnTo>
                <a:lnTo>
                  <a:pt x="486562" y="486561"/>
                </a:lnTo>
                <a:lnTo>
                  <a:pt x="0" y="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8078" y="2220868"/>
            <a:ext cx="6616423" cy="6635777"/>
          </a:xfrm>
          <a:custGeom>
            <a:avLst/>
            <a:gdLst/>
            <a:ahLst/>
            <a:cxnLst/>
            <a:rect r="r" b="b" t="t" l="l"/>
            <a:pathLst>
              <a:path h="6635777" w="6616423">
                <a:moveTo>
                  <a:pt x="0" y="0"/>
                </a:moveTo>
                <a:lnTo>
                  <a:pt x="6616423" y="0"/>
                </a:lnTo>
                <a:lnTo>
                  <a:pt x="6616423" y="6635778"/>
                </a:lnTo>
                <a:lnTo>
                  <a:pt x="0" y="6635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04484" y="3683973"/>
            <a:ext cx="3580035" cy="3590507"/>
          </a:xfrm>
          <a:custGeom>
            <a:avLst/>
            <a:gdLst/>
            <a:ahLst/>
            <a:cxnLst/>
            <a:rect r="r" b="b" t="t" l="l"/>
            <a:pathLst>
              <a:path h="3590507" w="3580035">
                <a:moveTo>
                  <a:pt x="0" y="0"/>
                </a:moveTo>
                <a:lnTo>
                  <a:pt x="3580034" y="0"/>
                </a:lnTo>
                <a:lnTo>
                  <a:pt x="3580034" y="3590507"/>
                </a:lnTo>
                <a:lnTo>
                  <a:pt x="0" y="3590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3417" y="1886565"/>
            <a:ext cx="5420078" cy="2811666"/>
          </a:xfrm>
          <a:custGeom>
            <a:avLst/>
            <a:gdLst/>
            <a:ahLst/>
            <a:cxnLst/>
            <a:rect r="r" b="b" t="t" l="l"/>
            <a:pathLst>
              <a:path h="2811666" w="5420078">
                <a:moveTo>
                  <a:pt x="0" y="0"/>
                </a:moveTo>
                <a:lnTo>
                  <a:pt x="5420078" y="0"/>
                </a:lnTo>
                <a:lnTo>
                  <a:pt x="5420078" y="2811666"/>
                </a:lnTo>
                <a:lnTo>
                  <a:pt x="0" y="281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8175" y="1886565"/>
            <a:ext cx="5446326" cy="2811666"/>
          </a:xfrm>
          <a:custGeom>
            <a:avLst/>
            <a:gdLst/>
            <a:ahLst/>
            <a:cxnLst/>
            <a:rect r="r" b="b" t="t" l="l"/>
            <a:pathLst>
              <a:path h="2811666" w="5446326">
                <a:moveTo>
                  <a:pt x="0" y="0"/>
                </a:moveTo>
                <a:lnTo>
                  <a:pt x="5446326" y="0"/>
                </a:lnTo>
                <a:lnTo>
                  <a:pt x="5446326" y="2811666"/>
                </a:lnTo>
                <a:lnTo>
                  <a:pt x="0" y="2811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48175" y="5008348"/>
            <a:ext cx="5446326" cy="2787830"/>
          </a:xfrm>
          <a:custGeom>
            <a:avLst/>
            <a:gdLst/>
            <a:ahLst/>
            <a:cxnLst/>
            <a:rect r="r" b="b" t="t" l="l"/>
            <a:pathLst>
              <a:path h="2787830" w="5446326">
                <a:moveTo>
                  <a:pt x="0" y="0"/>
                </a:moveTo>
                <a:lnTo>
                  <a:pt x="5446326" y="0"/>
                </a:lnTo>
                <a:lnTo>
                  <a:pt x="5446326" y="2787830"/>
                </a:lnTo>
                <a:lnTo>
                  <a:pt x="0" y="2787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34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08772" y="8052362"/>
            <a:ext cx="7395712" cy="1608567"/>
          </a:xfrm>
          <a:custGeom>
            <a:avLst/>
            <a:gdLst/>
            <a:ahLst/>
            <a:cxnLst/>
            <a:rect r="r" b="b" t="t" l="l"/>
            <a:pathLst>
              <a:path h="1608567" w="7395712">
                <a:moveTo>
                  <a:pt x="0" y="0"/>
                </a:moveTo>
                <a:lnTo>
                  <a:pt x="7395712" y="0"/>
                </a:lnTo>
                <a:lnTo>
                  <a:pt x="7395712" y="1608567"/>
                </a:lnTo>
                <a:lnTo>
                  <a:pt x="0" y="1608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33417" y="5008348"/>
            <a:ext cx="5420078" cy="2787830"/>
          </a:xfrm>
          <a:custGeom>
            <a:avLst/>
            <a:gdLst/>
            <a:ahLst/>
            <a:cxnLst/>
            <a:rect r="r" b="b" t="t" l="l"/>
            <a:pathLst>
              <a:path h="2787830" w="5420078">
                <a:moveTo>
                  <a:pt x="0" y="0"/>
                </a:moveTo>
                <a:lnTo>
                  <a:pt x="5420078" y="0"/>
                </a:lnTo>
                <a:lnTo>
                  <a:pt x="5420078" y="2787830"/>
                </a:lnTo>
                <a:lnTo>
                  <a:pt x="0" y="2787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2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27130" y="1153463"/>
            <a:ext cx="1464824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FLDSMDFR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2161" y="1114180"/>
            <a:ext cx="1028549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b="true" sz="18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02268" y="1118829"/>
            <a:ext cx="1643742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0062" y="1114180"/>
            <a:ext cx="2328843" cy="27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491" y="2357847"/>
            <a:ext cx="6682925" cy="99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b="true" sz="67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EXOPLANETAS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6781" y="4166872"/>
            <a:ext cx="5788647" cy="297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3"/>
              </a:lnSpc>
            </a:pPr>
            <a:r>
              <a:rPr lang="en-US" sz="23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exoplaneta es un planeta que orbita una estrella fuera del Sistema Solar. Es decir, no gira alrededor del Sol, sino de otra estrella en el universo. Algunos pueden parecerse a la Tierra, mientras que otros son muy diferentes, con atmósferas y tamaños extremos.</a:t>
            </a:r>
          </a:p>
          <a:p>
            <a:pPr algn="just">
              <a:lnSpc>
                <a:spcPts val="1775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8198" y="1028700"/>
            <a:ext cx="525524" cy="525524"/>
          </a:xfrm>
          <a:custGeom>
            <a:avLst/>
            <a:gdLst/>
            <a:ahLst/>
            <a:cxnLst/>
            <a:rect r="r" b="b" t="t" l="l"/>
            <a:pathLst>
              <a:path h="525524" w="525524">
                <a:moveTo>
                  <a:pt x="0" y="0"/>
                </a:moveTo>
                <a:lnTo>
                  <a:pt x="525524" y="0"/>
                </a:lnTo>
                <a:lnTo>
                  <a:pt x="525524" y="525524"/>
                </a:lnTo>
                <a:lnTo>
                  <a:pt x="0" y="5255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C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050"/>
            <a:ext cx="18288000" cy="9486900"/>
          </a:xfrm>
          <a:custGeom>
            <a:avLst/>
            <a:gdLst/>
            <a:ahLst/>
            <a:cxnLst/>
            <a:rect r="r" b="b" t="t" l="l"/>
            <a:pathLst>
              <a:path h="9486900" w="182880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C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2910"/>
            <a:ext cx="18288000" cy="9441180"/>
          </a:xfrm>
          <a:custGeom>
            <a:avLst/>
            <a:gdLst/>
            <a:ahLst/>
            <a:cxnLst/>
            <a:rect r="r" b="b" t="t" l="l"/>
            <a:pathLst>
              <a:path h="9441180" w="18288000">
                <a:moveTo>
                  <a:pt x="0" y="0"/>
                </a:moveTo>
                <a:lnTo>
                  <a:pt x="18288000" y="0"/>
                </a:lnTo>
                <a:lnTo>
                  <a:pt x="18288000" y="9441180"/>
                </a:lnTo>
                <a:lnTo>
                  <a:pt x="0" y="9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C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0262"/>
            <a:ext cx="18288000" cy="9406475"/>
          </a:xfrm>
          <a:custGeom>
            <a:avLst/>
            <a:gdLst/>
            <a:ahLst/>
            <a:cxnLst/>
            <a:rect r="r" b="b" t="t" l="l"/>
            <a:pathLst>
              <a:path h="9406475" w="18288000">
                <a:moveTo>
                  <a:pt x="0" y="0"/>
                </a:moveTo>
                <a:lnTo>
                  <a:pt x="18288000" y="0"/>
                </a:lnTo>
                <a:lnTo>
                  <a:pt x="18288000" y="9406476"/>
                </a:lnTo>
                <a:lnTo>
                  <a:pt x="0" y="9406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C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54680"/>
            <a:ext cx="18288000" cy="3977640"/>
          </a:xfrm>
          <a:custGeom>
            <a:avLst/>
            <a:gdLst/>
            <a:ahLst/>
            <a:cxnLst/>
            <a:rect r="r" b="b" t="t" l="l"/>
            <a:pathLst>
              <a:path h="3977640" w="18288000">
                <a:moveTo>
                  <a:pt x="0" y="0"/>
                </a:moveTo>
                <a:lnTo>
                  <a:pt x="18288000" y="0"/>
                </a:lnTo>
                <a:lnTo>
                  <a:pt x="182880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DAG076VAFfY</dc:identifier>
  <dcterms:modified xsi:type="dcterms:W3CDTF">2011-08-01T06:04:30Z</dcterms:modified>
  <cp:revision>1</cp:revision>
  <dc:title>NASA-Challenge-33</dc:title>
</cp:coreProperties>
</file>